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13"/>
  </p:notesMasterIdLst>
  <p:handoutMasterIdLst>
    <p:handoutMasterId r:id="rId14"/>
  </p:handoutMasterIdLst>
  <p:sldIdLst>
    <p:sldId id="449" r:id="rId3"/>
    <p:sldId id="513" r:id="rId4"/>
    <p:sldId id="506" r:id="rId5"/>
    <p:sldId id="514" r:id="rId6"/>
    <p:sldId id="507" r:id="rId7"/>
    <p:sldId id="508" r:id="rId8"/>
    <p:sldId id="516" r:id="rId9"/>
    <p:sldId id="511" r:id="rId10"/>
    <p:sldId id="515" r:id="rId11"/>
    <p:sldId id="512" r:id="rId12"/>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C3D69B"/>
    <a:srgbClr val="CCECFF"/>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83951" autoAdjust="0"/>
  </p:normalViewPr>
  <p:slideViewPr>
    <p:cSldViewPr snapToGrid="0">
      <p:cViewPr varScale="1">
        <p:scale>
          <a:sx n="74" d="100"/>
          <a:sy n="74" d="100"/>
        </p:scale>
        <p:origin x="-1070"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7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7/28/2014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7/28/2014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Example of 3</a:t>
            </a:r>
            <a:r>
              <a:rPr lang="en-US" baseline="30000" dirty="0" smtClean="0">
                <a:ea typeface="ＭＳ Ｐゴシック" pitchFamily="34" charset="-128"/>
              </a:rPr>
              <a:t>rd</a:t>
            </a:r>
            <a:r>
              <a:rPr lang="en-US" dirty="0" smtClean="0">
                <a:ea typeface="ＭＳ Ｐゴシック" pitchFamily="34" charset="-128"/>
              </a:rPr>
              <a:t> party tool which can invoke </a:t>
            </a:r>
            <a:r>
              <a:rPr lang="en-US" dirty="0" err="1" smtClean="0">
                <a:ea typeface="ＭＳ Ｐゴシック" pitchFamily="34" charset="-128"/>
              </a:rPr>
              <a:t>PDTool</a:t>
            </a:r>
            <a:r>
              <a:rPr lang="en-US" dirty="0" smtClean="0">
                <a:ea typeface="ＭＳ Ｐゴシック" pitchFamily="34" charset="-128"/>
              </a:rPr>
              <a:t> is Hudson.    Some customers have their own home-grown deployment tools which can invoke command line tools and therefore can integrate</a:t>
            </a:r>
            <a:r>
              <a:rPr lang="en-US" baseline="0" dirty="0" smtClean="0">
                <a:ea typeface="ＭＳ Ｐゴシック" pitchFamily="34" charset="-128"/>
              </a:rPr>
              <a:t> with </a:t>
            </a:r>
            <a:r>
              <a:rPr lang="en-US" baseline="0" dirty="0" err="1" smtClean="0">
                <a:ea typeface="ＭＳ Ｐゴシック" pitchFamily="34" charset="-128"/>
              </a:rPr>
              <a:t>PDTool</a:t>
            </a:r>
            <a:r>
              <a:rPr lang="en-US" baseline="0" smtClean="0">
                <a:ea typeface="ＭＳ Ｐゴシック" pitchFamily="34" charset="-128"/>
              </a:rPr>
              <a:t>.</a:t>
            </a:r>
            <a:endParaRPr lang="en-US" dirty="0" smtClean="0">
              <a:ea typeface="ＭＳ Ｐゴシック" pitchFamily="34" charset="-128"/>
            </a:endParaRPr>
          </a:p>
        </p:txBody>
      </p:sp>
    </p:spTree>
    <p:extLst>
      <p:ext uri="{BB962C8B-B14F-4D97-AF65-F5344CB8AC3E}">
        <p14:creationId xmlns:p14="http://schemas.microsoft.com/office/powerpoint/2010/main" val="161488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endParaRPr lang="en-US" dirty="0" smtClean="0"/>
          </a:p>
          <a:p>
            <a:r>
              <a:rPr lang="en-US" dirty="0" smtClean="0"/>
              <a:t>Initial</a:t>
            </a:r>
            <a:r>
              <a:rPr lang="en-US" baseline="0" dirty="0" smtClean="0"/>
              <a:t> Screen - </a:t>
            </a:r>
            <a:r>
              <a:rPr lang="en-US" baseline="0" dirty="0" err="1" smtClean="0"/>
              <a:t>PDTool</a:t>
            </a:r>
            <a:r>
              <a:rPr lang="en-US" baseline="0" dirty="0" smtClean="0"/>
              <a:t> Overview</a:t>
            </a:r>
          </a:p>
          <a:p>
            <a:pPr lvl="1"/>
            <a:r>
              <a:rPr lang="en-US" baseline="0" dirty="0" smtClean="0"/>
              <a:t>The typical environment contains a shared development server and 1 or more higher level target servers which will be deployed to.  In a shared CIS development server there are multiple developers that connect to CIS.  Optionally, there may be a Version Control Server and a separate Deployment server.</a:t>
            </a:r>
          </a:p>
          <a:p>
            <a:r>
              <a:rPr lang="en-US" baseline="0" dirty="0" smtClean="0"/>
              <a:t>Transition 1 – Overlay of </a:t>
            </a:r>
            <a:r>
              <a:rPr lang="en-US" baseline="0" dirty="0" err="1" smtClean="0"/>
              <a:t>PDTool</a:t>
            </a:r>
            <a:r>
              <a:rPr lang="en-US" baseline="0" dirty="0" smtClean="0"/>
              <a:t> Packages</a:t>
            </a:r>
          </a:p>
          <a:p>
            <a:pPr lvl="1"/>
            <a:r>
              <a:rPr lang="en-US" baseline="0" dirty="0" smtClean="0"/>
              <a:t>In the first transition, an overlay of the </a:t>
            </a:r>
            <a:r>
              <a:rPr lang="en-US" baseline="0" dirty="0" err="1" smtClean="0"/>
              <a:t>PDTool</a:t>
            </a:r>
            <a:r>
              <a:rPr lang="en-US" baseline="0" dirty="0" smtClean="0"/>
              <a:t> packages is shown in perspective of where they can be installed.   </a:t>
            </a:r>
            <a:r>
              <a:rPr lang="en-US" baseline="0" dirty="0" err="1" smtClean="0"/>
              <a:t>PDTool</a:t>
            </a:r>
            <a:r>
              <a:rPr lang="en-US" baseline="0" dirty="0" smtClean="0"/>
              <a:t> Studio is installed on the client computer with Cisco Studio.  </a:t>
            </a:r>
            <a:r>
              <a:rPr lang="en-US" baseline="0" dirty="0" err="1" smtClean="0"/>
              <a:t>PDTool</a:t>
            </a:r>
            <a:r>
              <a:rPr lang="en-US" baseline="0" dirty="0" smtClean="0"/>
              <a:t> Studio acts as the bridge between Cisco Information Server and the Version Control System (VCS).  </a:t>
            </a:r>
            <a:r>
              <a:rPr lang="en-US" baseline="0" dirty="0" err="1" smtClean="0"/>
              <a:t>PDTool</a:t>
            </a:r>
            <a:r>
              <a:rPr lang="en-US" baseline="0" dirty="0" smtClean="0"/>
              <a:t> may be installed on a CIS server or on a separate deployment server.    Many times, it is installed on the client computer of the Deployment Manager.</a:t>
            </a:r>
          </a:p>
          <a:p>
            <a:pPr lvl="0"/>
            <a:r>
              <a:rPr lang="en-US" baseline="0" dirty="0" smtClean="0"/>
              <a:t>Transition – 2 Options</a:t>
            </a:r>
          </a:p>
          <a:p>
            <a:pPr lvl="1"/>
            <a:r>
              <a:rPr lang="en-US" baseline="0" dirty="0" smtClean="0"/>
              <a:t>Option 1 – Deployment is done through the traditional package export/import mechanism using .car files.</a:t>
            </a:r>
          </a:p>
          <a:p>
            <a:pPr lvl="1"/>
            <a:r>
              <a:rPr lang="en-US" baseline="0" dirty="0" smtClean="0"/>
              <a:t>Option 2 – Provides for Developer’s the ability to check-in resources from the Development server into a supported Version Control System of their choice.</a:t>
            </a:r>
          </a:p>
          <a:p>
            <a:pPr lvl="1"/>
            <a:r>
              <a:rPr lang="en-US" baseline="0" dirty="0" smtClean="0"/>
              <a:t>Option 3 – Uses the </a:t>
            </a:r>
            <a:r>
              <a:rPr lang="en-US" baseline="0" dirty="0" err="1" smtClean="0"/>
              <a:t>PDTool</a:t>
            </a:r>
            <a:r>
              <a:rPr lang="en-US" baseline="0" dirty="0" smtClean="0"/>
              <a:t> installation on the target CIS server for deployment.</a:t>
            </a:r>
          </a:p>
          <a:p>
            <a:pPr lvl="1"/>
            <a:r>
              <a:rPr lang="en-US" baseline="0" dirty="0" smtClean="0"/>
              <a:t>Option 4 – Uses the </a:t>
            </a:r>
            <a:r>
              <a:rPr lang="en-US" baseline="0" dirty="0" err="1" smtClean="0"/>
              <a:t>PDTool</a:t>
            </a:r>
            <a:r>
              <a:rPr lang="en-US" baseline="0" dirty="0" smtClean="0"/>
              <a:t> installation on a separate deployment server for deployment.</a:t>
            </a:r>
          </a:p>
          <a:p>
            <a:endParaRPr lang="en-US" baseline="0"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Environments</a:t>
            </a:r>
          </a:p>
          <a:p>
            <a:pPr marL="228600" indent="-228600">
              <a:buAutoNum type="arabicParenR"/>
            </a:pPr>
            <a:r>
              <a:rPr lang="en-US" sz="1000" baseline="0" dirty="0" smtClean="0">
                <a:ea typeface="ＭＳ Ｐゴシック" pitchFamily="34" charset="-128"/>
              </a:rPr>
              <a:t>Dev – Development Server</a:t>
            </a:r>
          </a:p>
          <a:p>
            <a:pPr marL="228600" indent="-228600">
              <a:buAutoNum type="arabicParenR"/>
            </a:pPr>
            <a:r>
              <a:rPr lang="en-US" sz="1000" baseline="0" dirty="0" smtClean="0">
                <a:ea typeface="ＭＳ Ｐゴシック" pitchFamily="34" charset="-128"/>
              </a:rPr>
              <a:t>CIT – Component Integration Testing – used by development and sometimes QA to test the integrity of the build to ensure the right version of code is being deployed.  It is also used for unit testing of components.</a:t>
            </a:r>
          </a:p>
          <a:p>
            <a:pPr marL="228600" indent="-228600">
              <a:buAutoNum type="arabicParenR"/>
            </a:pPr>
            <a:r>
              <a:rPr lang="en-US" sz="1000" baseline="0" dirty="0" smtClean="0">
                <a:ea typeface="ＭＳ Ｐゴシック" pitchFamily="34" charset="-128"/>
              </a:rPr>
              <a:t>SIT – System Integration Testing (QA) – used by QA team for functional, security and regression testing.  If a SIT environment is not available then UAT is used.</a:t>
            </a:r>
          </a:p>
          <a:p>
            <a:pPr marL="228600" indent="-228600">
              <a:buAutoNum type="arabicParenR"/>
            </a:pPr>
            <a:r>
              <a:rPr lang="en-US" sz="1000" baseline="0" dirty="0" smtClean="0">
                <a:ea typeface="ＭＳ Ｐゴシック" pitchFamily="34" charset="-128"/>
              </a:rPr>
              <a:t>UAT – User Acceptance Testing – used by end users to confirm what they asked for is what they are getting.</a:t>
            </a:r>
          </a:p>
          <a:p>
            <a:pPr marL="228600" indent="-228600">
              <a:buAutoNum type="arabicParenR"/>
            </a:pPr>
            <a:r>
              <a:rPr lang="en-US" sz="1000" baseline="0" dirty="0" smtClean="0">
                <a:ea typeface="ＭＳ Ｐゴシック" pitchFamily="34" charset="-128"/>
              </a:rPr>
              <a:t>TT – Technical Testing – used by developers and performance testing team to ensure code is performing within the SLAs required.</a:t>
            </a:r>
          </a:p>
          <a:p>
            <a:pPr marL="228600" indent="-228600">
              <a:buAutoNum type="arabicParenR"/>
            </a:pPr>
            <a:r>
              <a:rPr lang="en-US" sz="1000" baseline="0" dirty="0" smtClean="0">
                <a:ea typeface="ＭＳ Ｐゴシック" pitchFamily="34" charset="-128"/>
              </a:rPr>
              <a:t>PROD – Production – only end users, application ids and level II and III teams should have permanent access.  Dev, QA, PT team should only have access on a need to need basis to troubleshoot issues.</a:t>
            </a:r>
          </a:p>
          <a:p>
            <a:pPr marL="228600" indent="-228600">
              <a:buAutoNum type="arabicParenR"/>
            </a:pPr>
            <a:endParaRPr lang="en-US" sz="1000" baseline="0" dirty="0" smtClean="0">
              <a:ea typeface="ＭＳ Ｐゴシック" pitchFamily="34" charset="-128"/>
            </a:endParaRPr>
          </a:p>
          <a:p>
            <a:pPr marL="0" indent="0">
              <a:buNone/>
            </a:pPr>
            <a:r>
              <a:rPr lang="en-US" sz="1000" baseline="0" dirty="0" smtClean="0">
                <a:ea typeface="ＭＳ Ｐゴシック" pitchFamily="34" charset="-128"/>
              </a:rPr>
              <a:t>Implied Flow – there is an implied flow as code works its way through the environments and different roles interact with the CIS servers at different points in time.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809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isco/PDToolRelease"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smtClean="0">
                <a:solidFill>
                  <a:schemeClr val="bg1"/>
                </a:solidFill>
              </a:rPr>
              <a:t>Introduction</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406414" cy="5277757"/>
          </a:xfrm>
        </p:spPr>
        <p:txBody>
          <a:bodyPr/>
          <a:lstStyle/>
          <a:p>
            <a:pPr>
              <a:lnSpc>
                <a:spcPct val="90000"/>
              </a:lnSpc>
            </a:pPr>
            <a:r>
              <a:rPr lang="en-US" sz="2800" dirty="0" err="1" smtClean="0">
                <a:latin typeface="+mn-lt"/>
              </a:rPr>
              <a:t>PDTool</a:t>
            </a:r>
            <a:r>
              <a:rPr lang="en-US" sz="2800" dirty="0" smtClean="0">
                <a:latin typeface="+mn-lt"/>
              </a:rPr>
              <a:t> Introduction</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Introduction</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2800" dirty="0" err="1" smtClean="0"/>
              <a:t>PDTool</a:t>
            </a:r>
            <a:r>
              <a:rPr lang="en-US" sz="2800" dirty="0" smtClean="0"/>
              <a:t> – Promotion and Deployment Tool</a:t>
            </a:r>
          </a:p>
          <a:p>
            <a:pPr lvl="1"/>
            <a:r>
              <a:rPr lang="en-US" sz="2400" dirty="0" smtClean="0"/>
              <a:t>Built and supported by Cisco Advanced Services team.</a:t>
            </a:r>
          </a:p>
          <a:p>
            <a:pPr lvl="1"/>
            <a:r>
              <a:rPr lang="en-US" sz="2400" dirty="0" smtClean="0"/>
              <a:t>Delivered as a Cisco open source initiative on Cisco </a:t>
            </a:r>
            <a:r>
              <a:rPr lang="en-US" sz="2400" dirty="0" err="1" smtClean="0"/>
              <a:t>Github</a:t>
            </a:r>
            <a:endParaRPr lang="en-US" sz="2400" dirty="0" smtClean="0"/>
          </a:p>
          <a:p>
            <a:pPr lvl="2"/>
            <a:r>
              <a:rPr lang="en-US" sz="2200" dirty="0">
                <a:hlinkClick r:id="rId2"/>
              </a:rPr>
              <a:t>https://</a:t>
            </a:r>
            <a:r>
              <a:rPr lang="en-US" sz="2200" dirty="0" smtClean="0">
                <a:hlinkClick r:id="rId2"/>
              </a:rPr>
              <a:t>github.com/cisco/PDToolRelease</a:t>
            </a:r>
            <a:r>
              <a:rPr lang="en-US" sz="2200" dirty="0" smtClean="0"/>
              <a:t> </a:t>
            </a:r>
          </a:p>
          <a:p>
            <a:pPr lvl="1"/>
            <a:r>
              <a:rPr lang="en-US" sz="2400" dirty="0" smtClean="0"/>
              <a:t>Cisco recommends using Advanced Services for initial use cases.</a:t>
            </a:r>
          </a:p>
          <a:p>
            <a:r>
              <a:rPr lang="en-US" sz="2800" dirty="0" smtClean="0"/>
              <a:t>Deliverables</a:t>
            </a:r>
          </a:p>
          <a:p>
            <a:pPr lvl="1"/>
            <a:r>
              <a:rPr lang="en-US" sz="2400" dirty="0"/>
              <a:t>Scripts</a:t>
            </a:r>
          </a:p>
          <a:p>
            <a:pPr lvl="1"/>
            <a:r>
              <a:rPr lang="en-US" sz="2400" dirty="0" smtClean="0"/>
              <a:t>Documentation</a:t>
            </a:r>
          </a:p>
          <a:p>
            <a:pPr lvl="1"/>
            <a:r>
              <a:rPr lang="en-US" sz="2400" dirty="0" smtClean="0"/>
              <a:t>Training</a:t>
            </a:r>
          </a:p>
          <a:p>
            <a:pPr lvl="1"/>
            <a:r>
              <a:rPr lang="en-US" sz="2400" dirty="0" smtClean="0"/>
              <a:t>Examples</a:t>
            </a:r>
          </a:p>
          <a:p>
            <a:endParaRPr lang="en-US" sz="2600" dirty="0">
              <a:ea typeface="ＭＳ Ｐゴシック" pitchFamily="34" charset="-128"/>
            </a:endParaRPr>
          </a:p>
        </p:txBody>
      </p:sp>
    </p:spTree>
    <p:extLst>
      <p:ext uri="{BB962C8B-B14F-4D97-AF65-F5344CB8AC3E}">
        <p14:creationId xmlns:p14="http://schemas.microsoft.com/office/powerpoint/2010/main" val="818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6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Features</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3200" dirty="0" smtClean="0">
                <a:ea typeface="ＭＳ Ｐゴシック" pitchFamily="34" charset="-128"/>
              </a:rPr>
              <a:t>Two Packages</a:t>
            </a:r>
          </a:p>
          <a:p>
            <a:pPr lvl="1"/>
            <a:r>
              <a:rPr lang="en-US" sz="2800" dirty="0">
                <a:ea typeface="ＭＳ Ｐゴシック" pitchFamily="34" charset="-128"/>
              </a:rPr>
              <a:t>PD Tool Studio – </a:t>
            </a:r>
            <a:r>
              <a:rPr lang="en-US" sz="2800" dirty="0" smtClean="0">
                <a:ea typeface="ＭＳ Ｐゴシック" pitchFamily="34" charset="-128"/>
              </a:rPr>
              <a:t>Composite Studio Version Control Bridge</a:t>
            </a:r>
            <a:endParaRPr lang="en-US" sz="2800" dirty="0">
              <a:ea typeface="ＭＳ Ｐゴシック" pitchFamily="34" charset="-128"/>
            </a:endParaRPr>
          </a:p>
          <a:p>
            <a:pPr lvl="1"/>
            <a:r>
              <a:rPr lang="en-US" sz="2800" dirty="0" smtClean="0">
                <a:ea typeface="ＭＳ Ｐゴシック" pitchFamily="34" charset="-128"/>
              </a:rPr>
              <a:t>PD Tool – Automated </a:t>
            </a:r>
            <a:r>
              <a:rPr lang="en-US" sz="2800" dirty="0">
                <a:ea typeface="ＭＳ Ｐゴシック" pitchFamily="34" charset="-128"/>
              </a:rPr>
              <a:t>Command-line or Ant </a:t>
            </a:r>
            <a:r>
              <a:rPr lang="en-US" sz="2800" dirty="0" smtClean="0">
                <a:ea typeface="ＭＳ Ｐゴシック" pitchFamily="34" charset="-128"/>
              </a:rPr>
              <a:t>deployment and Testing</a:t>
            </a:r>
            <a:endParaRPr lang="en-US" sz="2800" dirty="0">
              <a:ea typeface="ＭＳ Ｐゴシック" pitchFamily="34" charset="-128"/>
            </a:endParaRPr>
          </a:p>
          <a:p>
            <a:r>
              <a:rPr lang="en-US" sz="3200" dirty="0" smtClean="0"/>
              <a:t>Three </a:t>
            </a:r>
            <a:r>
              <a:rPr lang="en-US" sz="3200" dirty="0"/>
              <a:t>major features</a:t>
            </a:r>
          </a:p>
          <a:p>
            <a:pPr lvl="1"/>
            <a:r>
              <a:rPr lang="en-US" sz="2800" dirty="0"/>
              <a:t>Version Control System (VCS) </a:t>
            </a:r>
            <a:r>
              <a:rPr lang="en-US" sz="2800" dirty="0" smtClean="0"/>
              <a:t>support</a:t>
            </a:r>
          </a:p>
          <a:p>
            <a:pPr lvl="2"/>
            <a:r>
              <a:rPr lang="en-US" sz="2600" dirty="0" smtClean="0"/>
              <a:t>TFS, Subversion, Perforce, CVS</a:t>
            </a:r>
            <a:endParaRPr lang="en-US" sz="2600" dirty="0"/>
          </a:p>
          <a:p>
            <a:pPr lvl="1"/>
            <a:r>
              <a:rPr lang="en-US" sz="2800" dirty="0"/>
              <a:t>Deployment</a:t>
            </a:r>
          </a:p>
          <a:p>
            <a:pPr lvl="1"/>
            <a:r>
              <a:rPr lang="en-US" sz="2800" dirty="0"/>
              <a:t>Testing</a:t>
            </a:r>
          </a:p>
          <a:p>
            <a:pPr lvl="1"/>
            <a:endParaRPr lang="en-US" sz="2800" dirty="0">
              <a:ea typeface="ＭＳ Ｐゴシック" pitchFamily="34" charset="-128"/>
            </a:endParaRPr>
          </a:p>
        </p:txBody>
      </p:sp>
    </p:spTree>
    <p:extLst>
      <p:ext uri="{BB962C8B-B14F-4D97-AF65-F5344CB8AC3E}">
        <p14:creationId xmlns:p14="http://schemas.microsoft.com/office/powerpoint/2010/main" val="3116565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33185" cy="5493840"/>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z="3200" dirty="0" smtClean="0">
                <a:ea typeface="ＭＳ Ｐゴシック" pitchFamily="34" charset="-128"/>
              </a:rPr>
              <a:t>Modular Approach</a:t>
            </a:r>
          </a:p>
          <a:p>
            <a:pPr lvl="1"/>
            <a:r>
              <a:rPr lang="en-US" sz="2800" dirty="0" smtClean="0">
                <a:ea typeface="ＭＳ Ｐゴシック" pitchFamily="34" charset="-128"/>
              </a:rPr>
              <a:t>A module is a functional grouping of actions</a:t>
            </a:r>
          </a:p>
          <a:p>
            <a:pPr lvl="2"/>
            <a:r>
              <a:rPr lang="en-US" sz="2400" dirty="0" smtClean="0">
                <a:ea typeface="ＭＳ Ｐゴシック" pitchFamily="34" charset="-128"/>
              </a:rPr>
              <a:t>Generate, Create, Update, Delete</a:t>
            </a:r>
          </a:p>
          <a:p>
            <a:pPr lvl="1"/>
            <a:r>
              <a:rPr lang="en-US" sz="2800" dirty="0" smtClean="0">
                <a:ea typeface="ＭＳ Ｐゴシック" pitchFamily="34" charset="-128"/>
              </a:rPr>
              <a:t>Invoked via command line, shell script or Java program and accepts input arguments.</a:t>
            </a:r>
          </a:p>
          <a:p>
            <a:pPr lvl="1"/>
            <a:r>
              <a:rPr lang="en-US" sz="2800" dirty="0" smtClean="0">
                <a:ea typeface="ＭＳ Ｐゴシック" pitchFamily="34" charset="-128"/>
              </a:rPr>
              <a:t>Driven by XML-based configuration files containing an iteration of CIS resources.</a:t>
            </a:r>
          </a:p>
          <a:p>
            <a:pPr lvl="1"/>
            <a:r>
              <a:rPr lang="en-US" sz="2800" dirty="0" smtClean="0">
                <a:ea typeface="ＭＳ Ｐゴシック" pitchFamily="34" charset="-128"/>
              </a:rPr>
              <a:t>Swap in module(s) of customer’s choice using Spring for Java Modules or SQL invocations for CIS SQL Script Procedures.</a:t>
            </a:r>
          </a:p>
          <a:p>
            <a:pPr lvl="1"/>
            <a:r>
              <a:rPr lang="en-US" sz="2800" dirty="0" err="1" smtClean="0">
                <a:ea typeface="ＭＳ Ｐゴシック" pitchFamily="34" charset="-128"/>
              </a:rPr>
              <a:t>PDTool</a:t>
            </a:r>
            <a:r>
              <a:rPr lang="en-US" sz="2800" dirty="0" smtClean="0">
                <a:ea typeface="ＭＳ Ｐゴシック" pitchFamily="34" charset="-128"/>
              </a:rPr>
              <a:t> can be invoked by other tools since it is command-line </a:t>
            </a:r>
            <a:r>
              <a:rPr lang="en-US" sz="2800" dirty="0" smtClean="0">
                <a:ea typeface="ＭＳ Ｐゴシック" pitchFamily="34" charset="-128"/>
              </a:rPr>
              <a:t>based.</a:t>
            </a:r>
            <a:endParaRPr lang="en-US" sz="2600" dirty="0" smtClean="0">
              <a:ea typeface="ＭＳ Ｐゴシック" pitchFamily="34" charset="-128"/>
            </a:endParaRPr>
          </a:p>
          <a:p>
            <a:pPr lvl="1"/>
            <a:endParaRPr lang="en-US" sz="2800" dirty="0" smtClean="0">
              <a:ea typeface="ＭＳ Ｐゴシック" pitchFamily="34" charset="-128"/>
            </a:endParaRPr>
          </a:p>
        </p:txBody>
      </p:sp>
    </p:spTree>
    <p:extLst>
      <p:ext uri="{BB962C8B-B14F-4D97-AF65-F5344CB8AC3E}">
        <p14:creationId xmlns:p14="http://schemas.microsoft.com/office/powerpoint/2010/main" val="3793602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460465" cy="5514388"/>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Audience and Roles</a:t>
            </a:r>
            <a:endParaRPr lang="en-US" dirty="0"/>
          </a:p>
        </p:txBody>
      </p:sp>
      <p:sp>
        <p:nvSpPr>
          <p:cNvPr id="3" name="Content Placeholder 2"/>
          <p:cNvSpPr>
            <a:spLocks noGrp="1"/>
          </p:cNvSpPr>
          <p:nvPr>
            <p:ph idx="1"/>
          </p:nvPr>
        </p:nvSpPr>
        <p:spPr>
          <a:xfrm>
            <a:off x="609441" y="1219200"/>
            <a:ext cx="11165999" cy="5029200"/>
          </a:xfrm>
        </p:spPr>
        <p:txBody>
          <a:bodyPr>
            <a:noAutofit/>
          </a:bodyPr>
          <a:lstStyle/>
          <a:p>
            <a:r>
              <a:rPr lang="en-US" sz="3200" dirty="0" err="1" smtClean="0"/>
              <a:t>PDTool</a:t>
            </a:r>
            <a:r>
              <a:rPr lang="en-US" sz="3200" dirty="0" smtClean="0"/>
              <a:t> </a:t>
            </a:r>
            <a:r>
              <a:rPr lang="en-US" sz="3200" dirty="0"/>
              <a:t>Studio is focused on Version Control</a:t>
            </a:r>
          </a:p>
          <a:p>
            <a:pPr lvl="1"/>
            <a:r>
              <a:rPr lang="en-US" sz="2800" dirty="0"/>
              <a:t>Audience</a:t>
            </a:r>
          </a:p>
          <a:p>
            <a:pPr lvl="2"/>
            <a:r>
              <a:rPr lang="en-US" sz="2400" b="1" dirty="0"/>
              <a:t>Developers</a:t>
            </a:r>
            <a:r>
              <a:rPr lang="en-US" sz="2400" dirty="0"/>
              <a:t> – Check-in code into a version control system for later deployment</a:t>
            </a:r>
          </a:p>
          <a:p>
            <a:r>
              <a:rPr lang="en-US" sz="3200" dirty="0" err="1" smtClean="0"/>
              <a:t>PDTool</a:t>
            </a:r>
            <a:r>
              <a:rPr lang="en-US" sz="3200" dirty="0" smtClean="0"/>
              <a:t> is focused on Deployment and Testing</a:t>
            </a:r>
          </a:p>
          <a:p>
            <a:pPr lvl="1"/>
            <a:r>
              <a:rPr lang="en-US" sz="2800" dirty="0" smtClean="0"/>
              <a:t>Audience</a:t>
            </a:r>
          </a:p>
          <a:p>
            <a:pPr lvl="2"/>
            <a:r>
              <a:rPr lang="en-US" sz="2400" b="1" dirty="0" smtClean="0"/>
              <a:t>Developers</a:t>
            </a:r>
            <a:r>
              <a:rPr lang="en-US" sz="2400" dirty="0" smtClean="0"/>
              <a:t> – Configure deployment plans, module configuration files and configuration property files</a:t>
            </a:r>
            <a:endParaRPr lang="en-US" sz="2400" dirty="0"/>
          </a:p>
          <a:p>
            <a:pPr lvl="2"/>
            <a:r>
              <a:rPr lang="en-US" sz="2400" b="1" dirty="0"/>
              <a:t>Deployment </a:t>
            </a:r>
            <a:r>
              <a:rPr lang="en-US" sz="2400" b="1" dirty="0" smtClean="0"/>
              <a:t>Managers </a:t>
            </a:r>
            <a:r>
              <a:rPr lang="en-US" sz="2400" dirty="0" smtClean="0"/>
              <a:t>– Execute deployment plans to deploy Composite code to target CIS servers.</a:t>
            </a:r>
            <a:endParaRPr lang="en-US" sz="2400" dirty="0"/>
          </a:p>
          <a:p>
            <a:pPr lvl="2"/>
            <a:r>
              <a:rPr lang="en-US" sz="2400" b="1" dirty="0" smtClean="0"/>
              <a:t>Testers </a:t>
            </a:r>
            <a:r>
              <a:rPr lang="en-US" sz="2400" b="1" dirty="0"/>
              <a:t>and QA </a:t>
            </a:r>
            <a:r>
              <a:rPr lang="en-US" sz="2400" b="1" dirty="0" smtClean="0"/>
              <a:t>technicians </a:t>
            </a:r>
            <a:r>
              <a:rPr lang="en-US" sz="2400" dirty="0" smtClean="0"/>
              <a:t>– Execute tests against Composite servers.</a:t>
            </a:r>
            <a:endParaRPr lang="en-US" sz="2400" dirty="0"/>
          </a:p>
        </p:txBody>
      </p:sp>
    </p:spTree>
    <p:extLst>
      <p:ext uri="{BB962C8B-B14F-4D97-AF65-F5344CB8AC3E}">
        <p14:creationId xmlns:p14="http://schemas.microsoft.com/office/powerpoint/2010/main" val="2638066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488489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err="1" smtClean="0"/>
              <a:t>PDTool</a:t>
            </a:r>
            <a:r>
              <a:rPr lang="en-US" dirty="0" smtClean="0"/>
              <a:t> Overview</a:t>
            </a:r>
            <a:endParaRPr lang="en-US" dirty="0"/>
          </a:p>
        </p:txBody>
      </p:sp>
      <p:sp>
        <p:nvSpPr>
          <p:cNvPr id="6" name="Rounded Rectangle 5"/>
          <p:cNvSpPr/>
          <p:nvPr/>
        </p:nvSpPr>
        <p:spPr>
          <a:xfrm>
            <a:off x="258184" y="919244"/>
            <a:ext cx="11499170"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ectangle 22"/>
          <p:cNvSpPr>
            <a:spLocks noChangeArrowheads="1"/>
          </p:cNvSpPr>
          <p:nvPr/>
        </p:nvSpPr>
        <p:spPr bwMode="auto">
          <a:xfrm>
            <a:off x="7875735" y="2599730"/>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7875735" y="2599730"/>
            <a:ext cx="2590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Target Server</a:t>
            </a:r>
            <a:endParaRPr lang="en-US" sz="1200" b="1" dirty="0"/>
          </a:p>
        </p:txBody>
      </p:sp>
      <p:sp>
        <p:nvSpPr>
          <p:cNvPr id="15" name="Rectangle 30"/>
          <p:cNvSpPr>
            <a:spLocks noChangeArrowheads="1"/>
          </p:cNvSpPr>
          <p:nvPr/>
        </p:nvSpPr>
        <p:spPr bwMode="auto">
          <a:xfrm>
            <a:off x="459615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513604" y="2631814"/>
            <a:ext cx="2590800" cy="27722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Source Server</a:t>
            </a:r>
            <a:endParaRPr lang="en-US" sz="1200" b="1" dirty="0"/>
          </a:p>
        </p:txBody>
      </p:sp>
      <p:sp>
        <p:nvSpPr>
          <p:cNvPr id="18" name="Rectangle 35"/>
          <p:cNvSpPr>
            <a:spLocks noChangeArrowheads="1"/>
          </p:cNvSpPr>
          <p:nvPr/>
        </p:nvSpPr>
        <p:spPr bwMode="auto">
          <a:xfrm>
            <a:off x="8436742" y="5038130"/>
            <a:ext cx="3017393"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436742" y="5038130"/>
            <a:ext cx="3017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Deployment </a:t>
            </a:r>
            <a:r>
              <a:rPr lang="en-US" sz="1200" b="1" dirty="0" smtClean="0"/>
              <a:t>Server:  </a:t>
            </a:r>
            <a:r>
              <a:rPr lang="en-US" sz="1200" b="1" dirty="0" err="1" smtClean="0"/>
              <a:t>unix</a:t>
            </a:r>
            <a:r>
              <a:rPr lang="en-US" sz="1200" b="1" dirty="0" smtClean="0"/>
              <a:t>, windows</a:t>
            </a:r>
            <a:endParaRPr lang="en-US" sz="1200" b="1" dirty="0"/>
          </a:p>
        </p:txBody>
      </p:sp>
      <p:grpSp>
        <p:nvGrpSpPr>
          <p:cNvPr id="21" name="Group 43"/>
          <p:cNvGrpSpPr>
            <a:grpSpLocks/>
          </p:cNvGrpSpPr>
          <p:nvPr/>
        </p:nvGrpSpPr>
        <p:grpSpPr bwMode="auto">
          <a:xfrm>
            <a:off x="3908227" y="4943192"/>
            <a:ext cx="3196177" cy="1237938"/>
            <a:chOff x="3408" y="2880"/>
            <a:chExt cx="1632"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408" y="2880"/>
              <a:ext cx="16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smtClean="0"/>
                <a:t>Version Control System (VCS) </a:t>
              </a:r>
              <a:r>
                <a:rPr lang="en-US" sz="1200" b="1" dirty="0"/>
                <a:t>Server</a:t>
              </a:r>
            </a:p>
          </p:txBody>
        </p:sp>
      </p:grpSp>
      <p:sp>
        <p:nvSpPr>
          <p:cNvPr id="52" name="Text Box 59"/>
          <p:cNvSpPr txBox="1">
            <a:spLocks noChangeArrowheads="1"/>
          </p:cNvSpPr>
          <p:nvPr/>
        </p:nvSpPr>
        <p:spPr bwMode="auto">
          <a:xfrm>
            <a:off x="9360751" y="404747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467711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569788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51346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17770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4678704" y="5315129"/>
            <a:ext cx="1558669" cy="781331"/>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374527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487046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01497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487437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386330" y="2962867"/>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3798514" y="2080625"/>
            <a:ext cx="2574902" cy="2862567"/>
            <a:chOff x="2507554" y="2080625"/>
            <a:chExt cx="2574902" cy="2862567"/>
          </a:xfrm>
        </p:grpSpPr>
        <p:grpSp>
          <p:nvGrpSpPr>
            <p:cNvPr id="155" name="Group 154"/>
            <p:cNvGrpSpPr/>
            <p:nvPr/>
          </p:nvGrpSpPr>
          <p:grpSpPr>
            <a:xfrm>
              <a:off x="2541642" y="2080625"/>
              <a:ext cx="2540814" cy="2862567"/>
              <a:chOff x="2541642" y="2080625"/>
              <a:chExt cx="2540814" cy="2862567"/>
            </a:xfrm>
          </p:grpSpPr>
          <p:grpSp>
            <p:nvGrpSpPr>
              <p:cNvPr id="148" name="Group 147"/>
              <p:cNvGrpSpPr/>
              <p:nvPr/>
            </p:nvGrpSpPr>
            <p:grpSpPr>
              <a:xfrm>
                <a:off x="2804586" y="2080625"/>
                <a:ext cx="2277870" cy="2862567"/>
                <a:chOff x="2804586" y="2080625"/>
                <a:chExt cx="227787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2804586"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82455"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507554" y="3610733"/>
              <a:ext cx="367101" cy="389513"/>
            </a:xfrm>
            <a:prstGeom prst="wedgeEllipseCallout">
              <a:avLst>
                <a:gd name="adj1" fmla="val -11201"/>
                <a:gd name="adj2" fmla="val 108745"/>
              </a:avLst>
            </a:prstGeom>
            <a:solidFill>
              <a:schemeClr val="bg1"/>
            </a:solidFill>
            <a:ln>
              <a:solidFill>
                <a:srgbClr val="000000"/>
              </a:solidFill>
            </a:ln>
            <a:effectLst/>
          </p:spPr>
          <p:txBody>
            <a:bodyPr wrap="square" rtlCol="0">
              <a:spAutoFit/>
            </a:bodyPr>
            <a:lstStyle/>
            <a:p>
              <a:r>
                <a:rPr lang="en-US" sz="1200" b="1" dirty="0">
                  <a:solidFill>
                    <a:srgbClr val="FF0000"/>
                  </a:solidFill>
                </a:rPr>
                <a:t>2</a:t>
              </a:r>
            </a:p>
          </p:txBody>
        </p:sp>
      </p:grpSp>
      <p:grpSp>
        <p:nvGrpSpPr>
          <p:cNvPr id="170" name="Group 169"/>
          <p:cNvGrpSpPr/>
          <p:nvPr/>
        </p:nvGrpSpPr>
        <p:grpSpPr>
          <a:xfrm>
            <a:off x="6254499" y="3507780"/>
            <a:ext cx="2564017" cy="1997075"/>
            <a:chOff x="4944877" y="3507780"/>
            <a:chExt cx="2564017" cy="1997075"/>
          </a:xfrm>
        </p:grpSpPr>
        <p:grpSp>
          <p:nvGrpSpPr>
            <p:cNvPr id="157" name="Group 156"/>
            <p:cNvGrpSpPr/>
            <p:nvPr/>
          </p:nvGrpSpPr>
          <p:grpSpPr>
            <a:xfrm>
              <a:off x="5203844" y="3507780"/>
              <a:ext cx="2305050" cy="1997075"/>
              <a:chOff x="5203844" y="3507780"/>
              <a:chExt cx="2305050" cy="1997075"/>
            </a:xfrm>
          </p:grpSpPr>
          <p:grpSp>
            <p:nvGrpSpPr>
              <p:cNvPr id="34" name="Group 81"/>
              <p:cNvGrpSpPr>
                <a:grpSpLocks/>
              </p:cNvGrpSpPr>
              <p:nvPr/>
            </p:nvGrpSpPr>
            <p:grpSpPr bwMode="auto">
              <a:xfrm>
                <a:off x="5203844" y="3507780"/>
                <a:ext cx="2305050" cy="1997075"/>
                <a:chOff x="2976" y="1868"/>
                <a:chExt cx="1452" cy="1258"/>
              </a:xfrm>
            </p:grpSpPr>
            <p:grpSp>
              <p:nvGrpSpPr>
                <p:cNvPr id="35" name="Group 65"/>
                <p:cNvGrpSpPr>
                  <a:grpSpLocks/>
                </p:cNvGrpSpPr>
                <p:nvPr/>
              </p:nvGrpSpPr>
              <p:grpSpPr bwMode="auto">
                <a:xfrm>
                  <a:off x="2976" y="2024"/>
                  <a:ext cx="1452" cy="1102"/>
                  <a:chOff x="2976" y="2024"/>
                  <a:chExt cx="1452" cy="1102"/>
                </a:xfrm>
              </p:grpSpPr>
              <p:grpSp>
                <p:nvGrpSpPr>
                  <p:cNvPr id="37" name="Group 62"/>
                  <p:cNvGrpSpPr>
                    <a:grpSpLocks/>
                  </p:cNvGrpSpPr>
                  <p:nvPr/>
                </p:nvGrpSpPr>
                <p:grpSpPr bwMode="auto">
                  <a:xfrm>
                    <a:off x="2976" y="2184"/>
                    <a:ext cx="898" cy="942"/>
                    <a:chOff x="2976" y="2184"/>
                    <a:chExt cx="898" cy="942"/>
                  </a:xfrm>
                </p:grpSpPr>
                <p:sp>
                  <p:nvSpPr>
                    <p:cNvPr id="39" name="Line 48"/>
                    <p:cNvSpPr>
                      <a:spLocks noChangeShapeType="1"/>
                    </p:cNvSpPr>
                    <p:nvPr/>
                  </p:nvSpPr>
                  <p:spPr bwMode="auto">
                    <a:xfrm flipV="1">
                      <a:off x="3117" y="2184"/>
                      <a:ext cx="757" cy="942"/>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40" name="Text Box 49"/>
                    <p:cNvSpPr txBox="1">
                      <a:spLocks noChangeArrowheads="1"/>
                    </p:cNvSpPr>
                    <p:nvPr/>
                  </p:nvSpPr>
                  <p:spPr bwMode="auto">
                    <a:xfrm>
                      <a:off x="2976" y="2256"/>
                      <a:ext cx="67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t> </a:t>
                      </a:r>
                      <a:endParaRPr lang="en-US" sz="1000" dirty="0"/>
                    </a:p>
                  </p:txBody>
                </p:sp>
              </p:grpSp>
              <p:sp>
                <p:nvSpPr>
                  <p:cNvPr id="38" name="Text Box 56"/>
                  <p:cNvSpPr txBox="1">
                    <a:spLocks noChangeArrowheads="1"/>
                  </p:cNvSpPr>
                  <p:nvPr/>
                </p:nvSpPr>
                <p:spPr bwMode="auto">
                  <a:xfrm>
                    <a:off x="3852" y="202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36" name="Line 76"/>
                <p:cNvSpPr>
                  <a:spLocks noChangeShapeType="1"/>
                </p:cNvSpPr>
                <p:nvPr/>
              </p:nvSpPr>
              <p:spPr bwMode="auto">
                <a:xfrm flipV="1">
                  <a:off x="4000" y="1868"/>
                  <a:ext cx="48" cy="144"/>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sp>
            <p:nvSpPr>
              <p:cNvPr id="153" name="TextBox 152"/>
              <p:cNvSpPr txBox="1"/>
              <p:nvPr/>
            </p:nvSpPr>
            <p:spPr>
              <a:xfrm>
                <a:off x="5508644" y="4380131"/>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sp>
          <p:nvSpPr>
            <p:cNvPr id="166" name="TextBox 165"/>
            <p:cNvSpPr txBox="1"/>
            <p:nvPr/>
          </p:nvSpPr>
          <p:spPr>
            <a:xfrm>
              <a:off x="4944877" y="4267617"/>
              <a:ext cx="367101" cy="389513"/>
            </a:xfrm>
            <a:prstGeom prst="wedgeEllipseCallout">
              <a:avLst>
                <a:gd name="adj1" fmla="val 119741"/>
                <a:gd name="adj2" fmla="val 9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3</a:t>
              </a:r>
              <a:endParaRPr lang="en-US" sz="1200" b="1" dirty="0">
                <a:solidFill>
                  <a:srgbClr val="FF0000"/>
                </a:solidFill>
              </a:endParaRPr>
            </a:p>
          </p:txBody>
        </p:sp>
      </p:grpSp>
      <p:grpSp>
        <p:nvGrpSpPr>
          <p:cNvPr id="171" name="Group 170"/>
          <p:cNvGrpSpPr/>
          <p:nvPr/>
        </p:nvGrpSpPr>
        <p:grpSpPr>
          <a:xfrm>
            <a:off x="6728594" y="3736379"/>
            <a:ext cx="3276555" cy="2640024"/>
            <a:chOff x="5437634" y="3736379"/>
            <a:chExt cx="3276555" cy="2640024"/>
          </a:xfrm>
        </p:grpSpPr>
        <p:grpSp>
          <p:nvGrpSpPr>
            <p:cNvPr id="163" name="Group 162"/>
            <p:cNvGrpSpPr/>
            <p:nvPr/>
          </p:nvGrpSpPr>
          <p:grpSpPr>
            <a:xfrm>
              <a:off x="5437634" y="3736379"/>
              <a:ext cx="3276555" cy="2640024"/>
              <a:chOff x="5437634" y="3736379"/>
              <a:chExt cx="3276555" cy="2640024"/>
            </a:xfrm>
          </p:grpSpPr>
          <p:sp>
            <p:nvSpPr>
              <p:cNvPr id="51" name="Line 58"/>
              <p:cNvSpPr>
                <a:spLocks noChangeShapeType="1"/>
              </p:cNvSpPr>
              <p:nvPr/>
            </p:nvSpPr>
            <p:spPr bwMode="auto">
              <a:xfrm flipV="1">
                <a:off x="8713652" y="3736379"/>
                <a:ext cx="0" cy="158061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4887" y="5967421"/>
                <a:ext cx="629302" cy="245816"/>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437634" y="5562014"/>
                <a:ext cx="2651125" cy="814389"/>
                <a:chOff x="5437634" y="5562014"/>
                <a:chExt cx="2651125" cy="814389"/>
              </a:xfrm>
            </p:grpSpPr>
            <p:grpSp>
              <p:nvGrpSpPr>
                <p:cNvPr id="29" name="Group 64"/>
                <p:cNvGrpSpPr>
                  <a:grpSpLocks/>
                </p:cNvGrpSpPr>
                <p:nvPr/>
              </p:nvGrpSpPr>
              <p:grpSpPr bwMode="auto">
                <a:xfrm>
                  <a:off x="5437634" y="5562014"/>
                  <a:ext cx="2651125" cy="814389"/>
                  <a:chOff x="2764" y="3162"/>
                  <a:chExt cx="1670" cy="513"/>
                </a:xfrm>
              </p:grpSpPr>
              <p:grpSp>
                <p:nvGrpSpPr>
                  <p:cNvPr id="30" name="Group 63"/>
                  <p:cNvGrpSpPr>
                    <a:grpSpLocks/>
                  </p:cNvGrpSpPr>
                  <p:nvPr/>
                </p:nvGrpSpPr>
                <p:grpSpPr bwMode="auto">
                  <a:xfrm>
                    <a:off x="2764" y="3162"/>
                    <a:ext cx="1076" cy="513"/>
                    <a:chOff x="2764" y="3162"/>
                    <a:chExt cx="1076" cy="513"/>
                  </a:xfrm>
                </p:grpSpPr>
                <p:sp>
                  <p:nvSpPr>
                    <p:cNvPr id="32" name="Line 54"/>
                    <p:cNvSpPr>
                      <a:spLocks noChangeShapeType="1"/>
                    </p:cNvSpPr>
                    <p:nvPr/>
                  </p:nvSpPr>
                  <p:spPr bwMode="auto">
                    <a:xfrm>
                      <a:off x="2764" y="3162"/>
                      <a:ext cx="1076" cy="39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367101"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4</a:t>
              </a:r>
              <a:endParaRPr lang="en-US" sz="1200" b="1" dirty="0">
                <a:solidFill>
                  <a:srgbClr val="FF0000"/>
                </a:solidFill>
              </a:endParaRPr>
            </a:p>
          </p:txBody>
        </p:sp>
      </p:grpSp>
      <p:grpSp>
        <p:nvGrpSpPr>
          <p:cNvPr id="178" name="Group 177"/>
          <p:cNvGrpSpPr/>
          <p:nvPr/>
        </p:nvGrpSpPr>
        <p:grpSpPr>
          <a:xfrm>
            <a:off x="3819012" y="1728112"/>
            <a:ext cx="6519533" cy="4228322"/>
            <a:chOff x="2528052" y="1728112"/>
            <a:chExt cx="6519533" cy="4228322"/>
          </a:xfrm>
        </p:grpSpPr>
        <p:grpSp>
          <p:nvGrpSpPr>
            <p:cNvPr id="172" name="Group 171"/>
            <p:cNvGrpSpPr/>
            <p:nvPr/>
          </p:nvGrpSpPr>
          <p:grpSpPr>
            <a:xfrm>
              <a:off x="7824360" y="5279205"/>
              <a:ext cx="1223225" cy="677229"/>
              <a:chOff x="7768374" y="5353853"/>
              <a:chExt cx="1223225" cy="677229"/>
            </a:xfrm>
          </p:grpSpPr>
          <p:sp>
            <p:nvSpPr>
              <p:cNvPr id="8" name="Rectangle 7"/>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7768374" y="5353853"/>
                <a:ext cx="1222548" cy="677229"/>
                <a:chOff x="4853" y="3031"/>
                <a:chExt cx="669" cy="355"/>
              </a:xfrm>
            </p:grpSpPr>
            <p:sp>
              <p:nvSpPr>
                <p:cNvPr id="5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67018" y="1728112"/>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nvGrpSpPr>
            <p:cNvPr id="173" name="Group 172"/>
            <p:cNvGrpSpPr/>
            <p:nvPr/>
          </p:nvGrpSpPr>
          <p:grpSpPr>
            <a:xfrm>
              <a:off x="6576725" y="2874368"/>
              <a:ext cx="1223225" cy="677229"/>
              <a:chOff x="7768374" y="5353853"/>
              <a:chExt cx="1223225" cy="677229"/>
            </a:xfrm>
          </p:grpSpPr>
          <p:sp>
            <p:nvSpPr>
              <p:cNvPr id="174" name="Rectangle 173"/>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72"/>
              <p:cNvGrpSpPr>
                <a:grpSpLocks/>
              </p:cNvGrpSpPr>
              <p:nvPr/>
            </p:nvGrpSpPr>
            <p:grpSpPr bwMode="auto">
              <a:xfrm>
                <a:off x="7768374" y="5353853"/>
                <a:ext cx="1222548" cy="677229"/>
                <a:chOff x="4853" y="3031"/>
                <a:chExt cx="669" cy="355"/>
              </a:xfrm>
            </p:grpSpPr>
            <p:sp>
              <p:nvSpPr>
                <p:cNvPr id="17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177"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68" name="Group 167"/>
          <p:cNvGrpSpPr/>
          <p:nvPr/>
        </p:nvGrpSpPr>
        <p:grpSpPr>
          <a:xfrm>
            <a:off x="6799605" y="2628006"/>
            <a:ext cx="2656304" cy="1013681"/>
            <a:chOff x="5508645" y="2628006"/>
            <a:chExt cx="2656304" cy="1013681"/>
          </a:xfrm>
        </p:grpSpPr>
        <p:grpSp>
          <p:nvGrpSpPr>
            <p:cNvPr id="162" name="Group 161"/>
            <p:cNvGrpSpPr/>
            <p:nvPr/>
          </p:nvGrpSpPr>
          <p:grpSpPr>
            <a:xfrm>
              <a:off x="5508645" y="2764830"/>
              <a:ext cx="2656304" cy="876857"/>
              <a:chOff x="5508645" y="2764830"/>
              <a:chExt cx="2656304" cy="876857"/>
            </a:xfrm>
          </p:grpSpPr>
          <p:grpSp>
            <p:nvGrpSpPr>
              <p:cNvPr id="42" name="Group 60"/>
              <p:cNvGrpSpPr>
                <a:grpSpLocks/>
              </p:cNvGrpSpPr>
              <p:nvPr/>
            </p:nvGrpSpPr>
            <p:grpSpPr bwMode="auto">
              <a:xfrm>
                <a:off x="5508645" y="2764830"/>
                <a:ext cx="1130300" cy="368300"/>
                <a:chOff x="3168" y="1400"/>
                <a:chExt cx="712" cy="232"/>
              </a:xfrm>
            </p:grpSpPr>
            <p:sp>
              <p:nvSpPr>
                <p:cNvPr id="48" name="Line 44"/>
                <p:cNvSpPr>
                  <a:spLocks noChangeShapeType="1"/>
                </p:cNvSpPr>
                <p:nvPr/>
              </p:nvSpPr>
              <p:spPr bwMode="auto">
                <a:xfrm flipV="1">
                  <a:off x="3168" y="1632"/>
                  <a:ext cx="67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 Box 45"/>
                <p:cNvSpPr txBox="1">
                  <a:spLocks noChangeArrowheads="1"/>
                </p:cNvSpPr>
                <p:nvPr/>
              </p:nvSpPr>
              <p:spPr bwMode="auto">
                <a:xfrm>
                  <a:off x="3256" y="1400"/>
                  <a:ext cx="62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45" name="Line 80"/>
              <p:cNvSpPr>
                <a:spLocks noChangeShapeType="1"/>
              </p:cNvSpPr>
              <p:nvPr/>
            </p:nvSpPr>
            <p:spPr bwMode="auto">
              <a:xfrm flipV="1">
                <a:off x="7792210" y="3146532"/>
                <a:ext cx="372739" cy="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Box 150"/>
              <p:cNvSpPr txBox="1"/>
              <p:nvPr/>
            </p:nvSpPr>
            <p:spPr>
              <a:xfrm>
                <a:off x="5574894" y="3180022"/>
                <a:ext cx="935852" cy="461665"/>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Export Import</a:t>
                </a:r>
                <a:endParaRPr lang="en-US" sz="1200" dirty="0">
                  <a:solidFill>
                    <a:srgbClr val="000000"/>
                  </a:solidFill>
                </a:endParaRPr>
              </a:p>
            </p:txBody>
          </p:sp>
        </p:grpSp>
        <p:sp>
          <p:nvSpPr>
            <p:cNvPr id="164" name="TextBox 163"/>
            <p:cNvSpPr txBox="1"/>
            <p:nvPr/>
          </p:nvSpPr>
          <p:spPr>
            <a:xfrm>
              <a:off x="5960094" y="2628006"/>
              <a:ext cx="367101" cy="389513"/>
            </a:xfrm>
            <a:prstGeom prst="wedgeEllipseCallout">
              <a:avLst>
                <a:gd name="adj1" fmla="val -50427"/>
                <a:gd name="adj2" fmla="val 95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1</a:t>
              </a:r>
              <a:endParaRPr lang="en-US" sz="1200" b="1" dirty="0">
                <a:solidFill>
                  <a:srgbClr val="FF0000"/>
                </a:solidFill>
              </a:endParaRPr>
            </a:p>
          </p:txBody>
        </p:sp>
      </p:grpSp>
      <p:sp>
        <p:nvSpPr>
          <p:cNvPr id="119" name="Rectangle 3"/>
          <p:cNvSpPr txBox="1">
            <a:spLocks/>
          </p:cNvSpPr>
          <p:nvPr/>
        </p:nvSpPr>
        <p:spPr>
          <a:xfrm>
            <a:off x="560581" y="944449"/>
            <a:ext cx="3421483" cy="510540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n-US" dirty="0" smtClean="0">
                <a:ea typeface="ＭＳ Ｐゴシック" pitchFamily="34" charset="-128"/>
              </a:rPr>
              <a:t>Scenario 1</a:t>
            </a:r>
          </a:p>
          <a:p>
            <a:pPr lvl="1">
              <a:buClr>
                <a:schemeClr val="bg1"/>
              </a:buClr>
            </a:pPr>
            <a:r>
              <a:rPr lang="en-US" dirty="0" smtClean="0">
                <a:ea typeface="ＭＳ Ｐゴシック" pitchFamily="34" charset="-128"/>
              </a:rPr>
              <a:t> Archive (.car) file based deployment between source and target server.  Scripts executed on target server.</a:t>
            </a:r>
          </a:p>
          <a:p>
            <a:pPr>
              <a:buClr>
                <a:schemeClr val="bg1"/>
              </a:buClr>
            </a:pPr>
            <a:r>
              <a:rPr lang="en-US" dirty="0" smtClean="0">
                <a:ea typeface="ＭＳ Ｐゴシック" pitchFamily="34" charset="-128"/>
              </a:rPr>
              <a:t>Scenario 2</a:t>
            </a:r>
          </a:p>
          <a:p>
            <a:pPr lvl="1">
              <a:buClr>
                <a:schemeClr val="bg1"/>
              </a:buClr>
            </a:pPr>
            <a:r>
              <a:rPr lang="en-US" dirty="0">
                <a:ea typeface="ＭＳ Ｐゴシック" pitchFamily="34" charset="-128"/>
              </a:rPr>
              <a:t> </a:t>
            </a:r>
            <a:r>
              <a:rPr lang="en-US" dirty="0" smtClean="0">
                <a:ea typeface="ＭＳ Ｐゴシック" pitchFamily="34" charset="-128"/>
              </a:rPr>
              <a:t>Developer checks in resources to VCS</a:t>
            </a:r>
          </a:p>
          <a:p>
            <a:pPr>
              <a:buClr>
                <a:schemeClr val="bg1"/>
              </a:buClr>
            </a:pPr>
            <a:r>
              <a:rPr lang="en-US" dirty="0" smtClean="0">
                <a:ea typeface="ＭＳ Ｐゴシック" pitchFamily="34" charset="-128"/>
              </a:rPr>
              <a:t>Scenario 3</a:t>
            </a:r>
          </a:p>
          <a:p>
            <a:pPr lvl="1">
              <a:buClr>
                <a:schemeClr val="bg1"/>
              </a:buClr>
            </a:pPr>
            <a:r>
              <a:rPr lang="en-US" dirty="0" smtClean="0">
                <a:ea typeface="ＭＳ Ｐゴシック" pitchFamily="34" charset="-128"/>
              </a:rPr>
              <a:t> VCS based deployment.  Scripts executed on target CIS server.</a:t>
            </a:r>
          </a:p>
          <a:p>
            <a:pPr>
              <a:buClr>
                <a:schemeClr val="bg1"/>
              </a:buClr>
            </a:pPr>
            <a:r>
              <a:rPr lang="en-US" dirty="0" smtClean="0">
                <a:ea typeface="ＭＳ Ｐゴシック" pitchFamily="34" charset="-128"/>
              </a:rPr>
              <a:t>Scenario 4</a:t>
            </a:r>
          </a:p>
          <a:p>
            <a:pPr lvl="1">
              <a:buClr>
                <a:schemeClr val="bg1"/>
              </a:buClr>
            </a:pPr>
            <a:r>
              <a:rPr lang="en-US" dirty="0" smtClean="0">
                <a:ea typeface="ＭＳ Ｐゴシック" pitchFamily="34" charset="-128"/>
              </a:rPr>
              <a:t> VCS-based deployment.  Scripts executed on deployment server.</a:t>
            </a:r>
            <a:endParaRPr lang="en-US" dirty="0">
              <a:ea typeface="ＭＳ Ｐゴシック" pitchFamily="34" charset="-128"/>
            </a:endParaRPr>
          </a:p>
        </p:txBody>
      </p:sp>
    </p:spTree>
    <p:extLst>
      <p:ext uri="{BB962C8B-B14F-4D97-AF65-F5344CB8AC3E}">
        <p14:creationId xmlns:p14="http://schemas.microsoft.com/office/powerpoint/2010/main" val="39177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9">
                                            <p:txEl>
                                              <p:pRg st="0" end="0"/>
                                            </p:txEl>
                                          </p:spTgt>
                                        </p:tgtEl>
                                        <p:attrNameLst>
                                          <p:attrName>style.visibility</p:attrName>
                                        </p:attrNameLst>
                                      </p:cBhvr>
                                      <p:to>
                                        <p:strVal val="visible"/>
                                      </p:to>
                                    </p:set>
                                    <p:animEffect transition="in" filter="wipe(up)">
                                      <p:cBhvr>
                                        <p:cTn id="12" dur="1000"/>
                                        <p:tgtEl>
                                          <p:spTgt spid="119">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1000"/>
                                        <p:tgtEl>
                                          <p:spTgt spid="119">
                                            <p:txEl>
                                              <p:pRg st="1" end="1"/>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wipe(left)">
                                      <p:cBhvr>
                                        <p:cTn id="19" dur="500"/>
                                        <p:tgtEl>
                                          <p:spTgt spid="1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animEffect transition="in" filter="wipe(up)">
                                      <p:cBhvr>
                                        <p:cTn id="24" dur="1000"/>
                                        <p:tgtEl>
                                          <p:spTgt spid="119">
                                            <p:txEl>
                                              <p:pRg st="2" end="2"/>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9">
                                            <p:txEl>
                                              <p:pRg st="3" end="3"/>
                                            </p:txEl>
                                          </p:spTgt>
                                        </p:tgtEl>
                                        <p:attrNameLst>
                                          <p:attrName>style.visibility</p:attrName>
                                        </p:attrNameLst>
                                      </p:cBhvr>
                                      <p:to>
                                        <p:strVal val="visible"/>
                                      </p:to>
                                    </p:set>
                                    <p:animEffect transition="in" filter="wipe(up)">
                                      <p:cBhvr>
                                        <p:cTn id="27" dur="1000"/>
                                        <p:tgtEl>
                                          <p:spTgt spid="119">
                                            <p:txEl>
                                              <p:pRg st="3" end="3"/>
                                            </p:txEl>
                                          </p:spTgt>
                                        </p:tgtEl>
                                      </p:cBhvr>
                                    </p:animEffect>
                                  </p:childTnLst>
                                </p:cTn>
                              </p:par>
                            </p:childTnLst>
                          </p:cTn>
                        </p:par>
                        <p:par>
                          <p:cTn id="28" fill="hold">
                            <p:stCondLst>
                              <p:cond delay="1000"/>
                            </p:stCondLst>
                            <p:childTnLst>
                              <p:par>
                                <p:cTn id="29" presetID="22" presetClass="entr" presetSubtype="1" fill="hold" nodeType="afterEffect">
                                  <p:stCondLst>
                                    <p:cond delay="500"/>
                                  </p:stCondLst>
                                  <p:childTnLst>
                                    <p:set>
                                      <p:cBhvr>
                                        <p:cTn id="30" dur="1" fill="hold">
                                          <p:stCondLst>
                                            <p:cond delay="0"/>
                                          </p:stCondLst>
                                        </p:cTn>
                                        <p:tgtEl>
                                          <p:spTgt spid="169"/>
                                        </p:tgtEl>
                                        <p:attrNameLst>
                                          <p:attrName>style.visibility</p:attrName>
                                        </p:attrNameLst>
                                      </p:cBhvr>
                                      <p:to>
                                        <p:strVal val="visible"/>
                                      </p:to>
                                    </p:set>
                                    <p:animEffect transition="in" filter="wipe(up)">
                                      <p:cBhvr>
                                        <p:cTn id="31" dur="500"/>
                                        <p:tgtEl>
                                          <p:spTgt spid="16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9">
                                            <p:txEl>
                                              <p:pRg st="4" end="4"/>
                                            </p:txEl>
                                          </p:spTgt>
                                        </p:tgtEl>
                                        <p:attrNameLst>
                                          <p:attrName>style.visibility</p:attrName>
                                        </p:attrNameLst>
                                      </p:cBhvr>
                                      <p:to>
                                        <p:strVal val="visible"/>
                                      </p:to>
                                    </p:set>
                                    <p:animEffect transition="in" filter="wipe(up)">
                                      <p:cBhvr>
                                        <p:cTn id="36" dur="1000"/>
                                        <p:tgtEl>
                                          <p:spTgt spid="119">
                                            <p:txEl>
                                              <p:pRg st="4" end="4"/>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9">
                                            <p:txEl>
                                              <p:pRg st="5" end="5"/>
                                            </p:txEl>
                                          </p:spTgt>
                                        </p:tgtEl>
                                        <p:attrNameLst>
                                          <p:attrName>style.visibility</p:attrName>
                                        </p:attrNameLst>
                                      </p:cBhvr>
                                      <p:to>
                                        <p:strVal val="visible"/>
                                      </p:to>
                                    </p:set>
                                    <p:animEffect transition="in" filter="wipe(up)">
                                      <p:cBhvr>
                                        <p:cTn id="39" dur="1000"/>
                                        <p:tgtEl>
                                          <p:spTgt spid="119">
                                            <p:txEl>
                                              <p:pRg st="5" end="5"/>
                                            </p:txEl>
                                          </p:spTgt>
                                        </p:tgtEl>
                                      </p:cBhvr>
                                    </p:animEffect>
                                  </p:childTnLst>
                                </p:cTn>
                              </p:par>
                            </p:childTnLst>
                          </p:cTn>
                        </p:par>
                        <p:par>
                          <p:cTn id="40" fill="hold">
                            <p:stCondLst>
                              <p:cond delay="1000"/>
                            </p:stCondLst>
                            <p:childTnLst>
                              <p:par>
                                <p:cTn id="41" presetID="22" presetClass="entr" presetSubtype="4" fill="hold" nodeType="afterEffect">
                                  <p:stCondLst>
                                    <p:cond delay="50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19">
                                            <p:txEl>
                                              <p:pRg st="6" end="6"/>
                                            </p:txEl>
                                          </p:spTgt>
                                        </p:tgtEl>
                                        <p:attrNameLst>
                                          <p:attrName>style.visibility</p:attrName>
                                        </p:attrNameLst>
                                      </p:cBhvr>
                                      <p:to>
                                        <p:strVal val="visible"/>
                                      </p:to>
                                    </p:set>
                                    <p:animEffect transition="in" filter="wipe(up)">
                                      <p:cBhvr>
                                        <p:cTn id="48" dur="1000"/>
                                        <p:tgtEl>
                                          <p:spTgt spid="119">
                                            <p:txEl>
                                              <p:pRg st="6" end="6"/>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9">
                                            <p:txEl>
                                              <p:pRg st="7" end="7"/>
                                            </p:txEl>
                                          </p:spTgt>
                                        </p:tgtEl>
                                        <p:attrNameLst>
                                          <p:attrName>style.visibility</p:attrName>
                                        </p:attrNameLst>
                                      </p:cBhvr>
                                      <p:to>
                                        <p:strVal val="visible"/>
                                      </p:to>
                                    </p:set>
                                    <p:animEffect transition="in" filter="wipe(up)">
                                      <p:cBhvr>
                                        <p:cTn id="51" dur="1000"/>
                                        <p:tgtEl>
                                          <p:spTgt spid="119">
                                            <p:txEl>
                                              <p:pRg st="7" end="7"/>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wipe(left)">
                                      <p:cBhvr>
                                        <p:cTn id="5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Deployment Swim Lane Matrix</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endParaRPr lang="en-US" dirty="0" smtClean="0"/>
          </a:p>
          <a:p>
            <a:pPr>
              <a:lnSpc>
                <a:spcPct val="80000"/>
              </a:lnSpc>
              <a:defRPr/>
            </a:pPr>
            <a:endParaRPr lang="en-US" dirty="0" smtClean="0"/>
          </a:p>
          <a:p>
            <a:pPr lvl="1">
              <a:lnSpc>
                <a:spcPct val="80000"/>
              </a:lnSpc>
              <a:defRPr/>
            </a:pP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267899444"/>
              </p:ext>
            </p:extLst>
          </p:nvPr>
        </p:nvGraphicFramePr>
        <p:xfrm>
          <a:off x="812589" y="1447800"/>
          <a:ext cx="11173091" cy="4570820"/>
        </p:xfrm>
        <a:graphic>
          <a:graphicData uri="http://schemas.openxmlformats.org/drawingml/2006/table">
            <a:tbl>
              <a:tblPr firstRow="1" bandRow="1">
                <a:tableStyleId>{5C22544A-7EE6-4342-B048-85BDC9FD1C3A}</a:tableStyleId>
              </a:tblPr>
              <a:tblGrid>
                <a:gridCol w="1758723"/>
                <a:gridCol w="1491630"/>
                <a:gridCol w="1422030"/>
                <a:gridCol w="1726750"/>
                <a:gridCol w="1566867"/>
                <a:gridCol w="1683487"/>
                <a:gridCol w="1523604"/>
              </a:tblGrid>
              <a:tr h="473133">
                <a:tc>
                  <a:txBody>
                    <a:bodyPr/>
                    <a:lstStyle/>
                    <a:p>
                      <a:endParaRPr lang="en-US" sz="1400" dirty="0"/>
                    </a:p>
                  </a:txBody>
                  <a:tcPr marL="121888" marR="121888"/>
                </a:tc>
                <a:tc>
                  <a:txBody>
                    <a:bodyPr/>
                    <a:lstStyle/>
                    <a:p>
                      <a:r>
                        <a:rPr lang="en-US" sz="1600" dirty="0" smtClean="0"/>
                        <a:t>DEV</a:t>
                      </a:r>
                      <a:endParaRPr lang="en-US" sz="1600" dirty="0"/>
                    </a:p>
                  </a:txBody>
                  <a:tcPr marL="121888" marR="121888"/>
                </a:tc>
                <a:tc>
                  <a:txBody>
                    <a:bodyPr/>
                    <a:lstStyle/>
                    <a:p>
                      <a:r>
                        <a:rPr lang="en-US" sz="1600" dirty="0" smtClean="0"/>
                        <a:t>CIT</a:t>
                      </a:r>
                      <a:endParaRPr lang="en-US" sz="1600" dirty="0"/>
                    </a:p>
                  </a:txBody>
                  <a:tcPr marL="121888" marR="121888"/>
                </a:tc>
                <a:tc>
                  <a:txBody>
                    <a:bodyPr/>
                    <a:lstStyle/>
                    <a:p>
                      <a:r>
                        <a:rPr lang="en-US" sz="1600" dirty="0" smtClean="0"/>
                        <a:t>SIT</a:t>
                      </a:r>
                      <a:endParaRPr lang="en-US" sz="1600" dirty="0"/>
                    </a:p>
                  </a:txBody>
                  <a:tcPr marL="121888" marR="121888"/>
                </a:tc>
                <a:tc>
                  <a:txBody>
                    <a:bodyPr/>
                    <a:lstStyle/>
                    <a:p>
                      <a:r>
                        <a:rPr lang="en-US" sz="1600" dirty="0" smtClean="0"/>
                        <a:t>UAT</a:t>
                      </a:r>
                      <a:endParaRPr lang="en-US" sz="1600" dirty="0"/>
                    </a:p>
                  </a:txBody>
                  <a:tcPr marL="121888" marR="121888"/>
                </a:tc>
                <a:tc>
                  <a:txBody>
                    <a:bodyPr/>
                    <a:lstStyle/>
                    <a:p>
                      <a:r>
                        <a:rPr lang="en-US" sz="1600" dirty="0" smtClean="0"/>
                        <a:t>TT</a:t>
                      </a:r>
                      <a:endParaRPr lang="en-US" sz="1600" dirty="0"/>
                    </a:p>
                  </a:txBody>
                  <a:tcPr marL="121888" marR="121888"/>
                </a:tc>
                <a:tc>
                  <a:txBody>
                    <a:bodyPr/>
                    <a:lstStyle/>
                    <a:p>
                      <a:r>
                        <a:rPr lang="en-US" sz="1600" dirty="0" smtClean="0"/>
                        <a:t>PROD</a:t>
                      </a:r>
                      <a:endParaRPr lang="en-US" sz="1600" dirty="0"/>
                    </a:p>
                  </a:txBody>
                  <a:tcPr marL="121888" marR="121888"/>
                </a:tc>
              </a:tr>
              <a:tr h="517467">
                <a:tc>
                  <a:txBody>
                    <a:bodyPr/>
                    <a:lstStyle/>
                    <a:p>
                      <a:r>
                        <a:rPr lang="en-US" sz="1600" dirty="0" smtClean="0"/>
                        <a:t>Developer</a:t>
                      </a:r>
                      <a:endParaRPr lang="en-US" sz="1600" dirty="0"/>
                    </a:p>
                  </a:txBody>
                  <a:tcPr marL="121888" marR="121888"/>
                </a:tc>
                <a:tc>
                  <a:txBody>
                    <a:bodyPr/>
                    <a:lstStyle/>
                    <a:p>
                      <a:r>
                        <a:rPr lang="en-US" sz="1200" dirty="0" smtClean="0"/>
                        <a:t>VCS Check-in</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532707">
                <a:tc>
                  <a:txBody>
                    <a:bodyPr/>
                    <a:lstStyle/>
                    <a:p>
                      <a:r>
                        <a:rPr lang="en-US" sz="1600" dirty="0" smtClean="0"/>
                        <a:t>VCS</a:t>
                      </a:r>
                      <a:r>
                        <a:rPr lang="en-US" sz="1600" baseline="0" dirty="0" smtClean="0"/>
                        <a:t> Admin</a:t>
                      </a:r>
                      <a:endParaRPr lang="en-US" sz="1600" dirty="0"/>
                    </a:p>
                  </a:txBody>
                  <a:tcPr marL="121888" marR="121888"/>
                </a:tc>
                <a:tc>
                  <a:txBody>
                    <a:bodyPr/>
                    <a:lstStyle/>
                    <a:p>
                      <a:r>
                        <a:rPr lang="en-US" sz="1200" dirty="0" smtClean="0"/>
                        <a:t>Prepare Release</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1067493">
                <a:tc>
                  <a:txBody>
                    <a:bodyPr/>
                    <a:lstStyle/>
                    <a:p>
                      <a:r>
                        <a:rPr lang="en-US" sz="1600" dirty="0" smtClean="0"/>
                        <a:t>Architect</a:t>
                      </a:r>
                      <a:endParaRPr lang="en-US" sz="1600" dirty="0"/>
                    </a:p>
                  </a:txBody>
                  <a:tcPr marL="121888" marR="121888"/>
                </a:tc>
                <a:tc>
                  <a:txBody>
                    <a:bodyPr/>
                    <a:lstStyle/>
                    <a:p>
                      <a:r>
                        <a:rPr lang="en-US" sz="1200" dirty="0" smtClean="0"/>
                        <a:t>- Develop</a:t>
                      </a:r>
                      <a:r>
                        <a:rPr lang="en-US" sz="1200" baseline="0" dirty="0" smtClean="0"/>
                        <a:t> Deployment Plans</a:t>
                      </a:r>
                    </a:p>
                    <a:p>
                      <a:r>
                        <a:rPr lang="en-US" sz="1200" baseline="0" dirty="0" smtClean="0"/>
                        <a:t>- Execute Smoke Test</a:t>
                      </a:r>
                      <a:endParaRPr lang="en-US" sz="1200" dirty="0"/>
                    </a:p>
                  </a:txBody>
                  <a:tcPr marL="121888" marR="121888"/>
                </a:tc>
                <a:tc>
                  <a:txBody>
                    <a:bodyPr/>
                    <a:lstStyle/>
                    <a:p>
                      <a:pPr marL="0" indent="0">
                        <a:buFontTx/>
                        <a:buNone/>
                      </a:pPr>
                      <a:r>
                        <a:rPr lang="en-US" sz="1200" dirty="0" smtClean="0"/>
                        <a:t>- Execute Deployment</a:t>
                      </a:r>
                    </a:p>
                    <a:p>
                      <a:pPr marL="0" indent="0">
                        <a:buFontTx/>
                        <a:buNone/>
                      </a:pPr>
                      <a:r>
                        <a:rPr lang="en-US" sz="1200" dirty="0" smtClean="0"/>
                        <a:t>- Execute Smoke Test</a:t>
                      </a:r>
                      <a:endParaRPr lang="en-US" sz="12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r>
                        <a:rPr lang="en-US" sz="1200" dirty="0" smtClean="0"/>
                        <a:t>- Execute Smoke Test</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757013">
                <a:tc>
                  <a:txBody>
                    <a:bodyPr/>
                    <a:lstStyle/>
                    <a:p>
                      <a:r>
                        <a:rPr lang="en-US" sz="1600" dirty="0" smtClean="0"/>
                        <a:t>Deployment</a:t>
                      </a:r>
                      <a:r>
                        <a:rPr lang="en-US" sz="1600" baseline="0" dirty="0" smtClean="0"/>
                        <a:t> Manager </a:t>
                      </a:r>
                      <a:r>
                        <a:rPr lang="en-US" sz="1400" baseline="0" dirty="0" smtClean="0"/>
                        <a:t>(CIS Admin)</a:t>
                      </a:r>
                      <a:endParaRPr lang="en-US" sz="14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r>
              <a:tr h="516980">
                <a:tc>
                  <a:txBody>
                    <a:bodyPr/>
                    <a:lstStyle/>
                    <a:p>
                      <a:r>
                        <a:rPr lang="en-US" sz="1600" dirty="0" smtClean="0"/>
                        <a:t>Tester/QA</a:t>
                      </a:r>
                      <a:endParaRPr lang="en-US" sz="16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Execute</a:t>
                      </a:r>
                      <a:r>
                        <a:rPr lang="en-US" sz="1200" baseline="0" dirty="0" smtClean="0"/>
                        <a:t> </a:t>
                      </a:r>
                      <a:r>
                        <a:rPr lang="en-US" sz="1200" dirty="0" smtClean="0"/>
                        <a:t>Functional, Security &amp; Regression Tests</a:t>
                      </a:r>
                    </a:p>
                  </a:txBody>
                  <a:tcPr marL="121888" marR="121888"/>
                </a:tc>
                <a:tc>
                  <a:txBody>
                    <a:bodyPr/>
                    <a:lstStyle/>
                    <a:p>
                      <a:endParaRPr lang="en-US" sz="1200" dirty="0"/>
                    </a:p>
                  </a:txBody>
                  <a:tcPr marL="121888" marR="121888"/>
                </a:tc>
                <a:tc>
                  <a:txBody>
                    <a:bodyPr/>
                    <a:lstStyle/>
                    <a:p>
                      <a:r>
                        <a:rPr lang="en-US" sz="1200" dirty="0" smtClean="0"/>
                        <a:t>Execute Performance Test</a:t>
                      </a:r>
                      <a:endParaRPr lang="en-US" sz="1200" dirty="0"/>
                    </a:p>
                  </a:txBody>
                  <a:tcPr marL="121888" marR="121888"/>
                </a:tc>
                <a:tc>
                  <a:txBody>
                    <a:bodyPr/>
                    <a:lstStyle/>
                    <a:p>
                      <a:endParaRPr lang="en-US" sz="1200" dirty="0"/>
                    </a:p>
                  </a:txBody>
                  <a:tcPr marL="121888" marR="121888"/>
                </a:tc>
              </a:tr>
              <a:tr h="516980">
                <a:tc>
                  <a:txBody>
                    <a:bodyPr/>
                    <a:lstStyle/>
                    <a:p>
                      <a:r>
                        <a:rPr lang="en-US" sz="1600" dirty="0" smtClean="0"/>
                        <a:t>User</a:t>
                      </a:r>
                      <a:endParaRPr lang="en-US" sz="16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r>
                        <a:rPr lang="en-US" sz="1200" dirty="0" smtClean="0"/>
                        <a:t>Acceptance Testing</a:t>
                      </a:r>
                      <a:endParaRPr lang="en-US" sz="1200" dirty="0"/>
                    </a:p>
                  </a:txBody>
                  <a:tcPr marL="121888" marR="121888"/>
                </a:tc>
                <a:tc>
                  <a:txBody>
                    <a:bodyPr/>
                    <a:lstStyle/>
                    <a:p>
                      <a:endParaRPr lang="en-US" sz="1200" dirty="0"/>
                    </a:p>
                  </a:txBody>
                  <a:tcPr marL="121888" marR="121888"/>
                </a:tc>
                <a:tc>
                  <a:txBody>
                    <a:bodyPr/>
                    <a:lstStyle/>
                    <a:p>
                      <a:r>
                        <a:rPr lang="en-US" sz="1200" dirty="0" smtClean="0"/>
                        <a:t>Execute Queries</a:t>
                      </a:r>
                      <a:endParaRPr lang="en-US" sz="1200" dirty="0"/>
                    </a:p>
                  </a:txBody>
                  <a:tcPr marL="121888" marR="121888"/>
                </a:tc>
              </a:tr>
            </a:tbl>
          </a:graphicData>
        </a:graphic>
      </p:graphicFrame>
      <p:sp>
        <p:nvSpPr>
          <p:cNvPr id="3" name="TextBox 2"/>
          <p:cNvSpPr txBox="1"/>
          <p:nvPr/>
        </p:nvSpPr>
        <p:spPr>
          <a:xfrm>
            <a:off x="4721139" y="1020556"/>
            <a:ext cx="1472815" cy="369332"/>
          </a:xfrm>
          <a:prstGeom prst="rect">
            <a:avLst/>
          </a:prstGeom>
          <a:noFill/>
        </p:spPr>
        <p:txBody>
          <a:bodyPr wrap="square" rtlCol="0">
            <a:spAutoFit/>
          </a:bodyPr>
          <a:lstStyle/>
          <a:p>
            <a:r>
              <a:rPr lang="en-US" dirty="0" smtClean="0"/>
              <a:t>Environment</a:t>
            </a:r>
            <a:endParaRPr lang="en-US" dirty="0"/>
          </a:p>
        </p:txBody>
      </p:sp>
      <p:sp>
        <p:nvSpPr>
          <p:cNvPr id="6" name="TextBox 5"/>
          <p:cNvSpPr txBox="1"/>
          <p:nvPr/>
        </p:nvSpPr>
        <p:spPr>
          <a:xfrm>
            <a:off x="0" y="3722132"/>
            <a:ext cx="914162" cy="369332"/>
          </a:xfrm>
          <a:prstGeom prst="rect">
            <a:avLst/>
          </a:prstGeom>
          <a:noFill/>
        </p:spPr>
        <p:txBody>
          <a:bodyPr wrap="square" rtlCol="0">
            <a:spAutoFit/>
          </a:bodyPr>
          <a:lstStyle/>
          <a:p>
            <a:r>
              <a:rPr lang="en-US" dirty="0" smtClean="0"/>
              <a:t>Role</a:t>
            </a:r>
            <a:endParaRPr lang="en-US" dirty="0"/>
          </a:p>
        </p:txBody>
      </p:sp>
      <p:sp>
        <p:nvSpPr>
          <p:cNvPr id="4" name="Right Arrow 3"/>
          <p:cNvSpPr/>
          <p:nvPr/>
        </p:nvSpPr>
        <p:spPr>
          <a:xfrm rot="1300903">
            <a:off x="287185" y="2949601"/>
            <a:ext cx="12084961" cy="1524000"/>
          </a:xfrm>
          <a:prstGeom prst="rightArrow">
            <a:avLst/>
          </a:prstGeom>
          <a:solidFill>
            <a:srgbClr val="4F81BD">
              <a:alpha val="10196"/>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273977">
            <a:off x="5355624" y="3840602"/>
            <a:ext cx="2031603" cy="369332"/>
          </a:xfrm>
          <a:prstGeom prst="rect">
            <a:avLst/>
          </a:prstGeom>
          <a:noFill/>
        </p:spPr>
        <p:txBody>
          <a:bodyPr wrap="square" rtlCol="0">
            <a:spAutoFit/>
          </a:bodyPr>
          <a:lstStyle/>
          <a:p>
            <a:pPr algn="ctr"/>
            <a:r>
              <a:rPr lang="en-US" b="1" dirty="0" smtClean="0">
                <a:solidFill>
                  <a:srgbClr val="4F81BD"/>
                </a:solidFill>
              </a:rPr>
              <a:t>Implied Flow</a:t>
            </a:r>
            <a:endParaRPr lang="en-US" b="1" dirty="0">
              <a:solidFill>
                <a:srgbClr val="4F81BD"/>
              </a:solidFill>
            </a:endParaRPr>
          </a:p>
        </p:txBody>
      </p:sp>
      <p:sp>
        <p:nvSpPr>
          <p:cNvPr id="9" name="Rounded Rectangle 8"/>
          <p:cNvSpPr/>
          <p:nvPr/>
        </p:nvSpPr>
        <p:spPr>
          <a:xfrm>
            <a:off x="-119" y="3634580"/>
            <a:ext cx="680839" cy="544435"/>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4721138" y="985520"/>
            <a:ext cx="1472816" cy="485823"/>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Tree>
    <p:extLst>
      <p:ext uri="{BB962C8B-B14F-4D97-AF65-F5344CB8AC3E}">
        <p14:creationId xmlns:p14="http://schemas.microsoft.com/office/powerpoint/2010/main" val="3408604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21432</TotalTime>
  <Words>1083</Words>
  <Application>Microsoft Office PowerPoint</Application>
  <PresentationFormat>Custom</PresentationFormat>
  <Paragraphs>162</Paragraphs>
  <Slides>10</Slides>
  <Notes>7</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10_Cisco Arial 16x9 template_dark</vt:lpstr>
      <vt:lpstr>11_Cisco Arial 16x9 template_dark</vt:lpstr>
      <vt:lpstr>Agenda Cisco Data Virtualization PDTool Training Introduction</vt:lpstr>
      <vt:lpstr>Topics</vt:lpstr>
      <vt:lpstr>PDTool Introduction</vt:lpstr>
      <vt:lpstr>PDTool Features</vt:lpstr>
      <vt:lpstr>Design Philosophy</vt:lpstr>
      <vt:lpstr>PDTool Audience and Roles</vt:lpstr>
      <vt:lpstr>PDTool Overview</vt:lpstr>
      <vt:lpstr>Deployment Swim Lane Matrix</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582</cp:revision>
  <cp:lastPrinted>2013-12-10T15:12:31Z</cp:lastPrinted>
  <dcterms:created xsi:type="dcterms:W3CDTF">2013-06-13T22:12:01Z</dcterms:created>
  <dcterms:modified xsi:type="dcterms:W3CDTF">2014-07-28T21:52:57Z</dcterms:modified>
</cp:coreProperties>
</file>